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3" r:id="rId5"/>
    <p:sldId id="262" r:id="rId6"/>
    <p:sldId id="260" r:id="rId7"/>
    <p:sldId id="264" r:id="rId8"/>
    <p:sldId id="266" r:id="rId9"/>
    <p:sldId id="269" r:id="rId10"/>
    <p:sldId id="268" r:id="rId11"/>
    <p:sldId id="270" r:id="rId12"/>
    <p:sldId id="272" r:id="rId13"/>
    <p:sldId id="271" r:id="rId14"/>
    <p:sldId id="273" r:id="rId15"/>
    <p:sldId id="274" r:id="rId16"/>
    <p:sldId id="275" r:id="rId17"/>
    <p:sldId id="276" r:id="rId18"/>
    <p:sldId id="277" r:id="rId19"/>
    <p:sldId id="279" r:id="rId20"/>
    <p:sldId id="278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283" autoAdjust="0"/>
    <p:restoredTop sz="94660"/>
  </p:normalViewPr>
  <p:slideViewPr>
    <p:cSldViewPr showGuides="1">
      <p:cViewPr>
        <p:scale>
          <a:sx n="90" d="100"/>
          <a:sy n="90" d="100"/>
        </p:scale>
        <p:origin x="-486" y="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7" name="직사각형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BF4DC927-856E-4DEA-A4B8-CA8264CE312F}" type="datetimeFigureOut">
              <a:rPr lang="ko-KR" altLang="en-US" smtClean="0"/>
              <a:t>2020-04-23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788F40D6-AE1B-4CA9-9526-FA40F44D0E85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1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1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1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1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1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1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1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1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app.powerbi.com/reports/c4360961-730a-48f2-a464-c1c61185e4b8/ReportSection29e3b809a286fd42bff9?pbi_source=PowerPoin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/>
          <p:cNvSpPr/>
          <p:nvPr/>
        </p:nvSpPr>
        <p:spPr>
          <a:xfrm rot="10800000" flipH="1">
            <a:off x="0" y="0"/>
            <a:ext cx="9144000" cy="6858000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33" tIns="40067" rIns="80133" bIns="40067" spcCol="0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텍스트 개체 틀 3"/>
          <p:cNvSpPr txBox="1">
            <a:spLocks/>
          </p:cNvSpPr>
          <p:nvPr/>
        </p:nvSpPr>
        <p:spPr>
          <a:xfrm>
            <a:off x="310278" y="391821"/>
            <a:ext cx="8833722" cy="5199162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/>
            </a:pPr>
            <a:r>
              <a:rPr lang="en-US" altLang="ko-KR" sz="7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Hi,</a:t>
            </a:r>
          </a:p>
          <a:p>
            <a:pPr>
              <a:defRPr/>
            </a:pPr>
            <a:r>
              <a:rPr lang="en-US" altLang="ko-KR" sz="7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I’m </a:t>
            </a:r>
            <a:r>
              <a:rPr lang="en-US" altLang="ko-KR" sz="70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Joohyun</a:t>
            </a:r>
            <a:r>
              <a:rPr lang="en-US" altLang="ko-KR" sz="7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defRPr/>
            </a:pPr>
            <a:r>
              <a:rPr lang="en-US" altLang="ko-KR" sz="7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Data Analyst.</a:t>
            </a:r>
          </a:p>
          <a:p>
            <a:pPr>
              <a:defRPr/>
            </a:pPr>
            <a:endParaRPr lang="en-US" altLang="ko-KR" sz="7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260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Financial Analyst / Securities Expert / Market Researcher</a:t>
            </a:r>
            <a:endParaRPr lang="ko-KR" altLang="en-US" sz="26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654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59435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just">
              <a:buNone/>
            </a:pPr>
            <a:r>
              <a:rPr lang="en-US" altLang="ko-KR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Of 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Paired t-test(Hypothesis : the cadence of Summer ls shorter than Winter)</a:t>
            </a: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 result after verify between summer running and winter running, it turns difference out between them statistically which summer is shorter than winter(t= -6.302326, p=0.01896).</a:t>
            </a: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" y="1447800"/>
            <a:ext cx="7772400" cy="7620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t.test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summer,winter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alternative = c('less'),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paired = TRUE,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conf.level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= 0.95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800" y="2286000"/>
            <a:ext cx="7772400" cy="16002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:  summer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and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winter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2.4406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p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value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0.009481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alternative hypothesis: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difference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means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is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less than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95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percent confidence interval: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Inf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1.95899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sample estimates: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mean of the differences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 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6.302326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" name="Picture 5" descr="C:\JOOHYUNYOON\R_Projects\PairedSampleT-Test\Rplot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62400"/>
            <a:ext cx="3657600" cy="17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087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3.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One-Way ANOVA(Analysis of Variance)</a:t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“Running Records(2015-2017)”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Structure of Dataset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The dataset consists of 28 variables and over 19,768 observations exist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from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Garmin *.</a:t>
            </a:r>
          </a:p>
          <a:p>
            <a:pPr marL="118872" indent="0" algn="just"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buClr>
                <a:srgbClr val="F0AD00"/>
              </a:buClr>
            </a:pPr>
            <a:r>
              <a:rPr lang="en-US" altLang="ko-KR" sz="2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Univariate Plots</a:t>
            </a: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How different distance between each years?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 descr="C:\JOOHYUNYOON\R_Projects\One-wayANOVA\R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4" y="3429000"/>
            <a:ext cx="2515626" cy="2743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JOOHYUNYOON\R_Projects\One-wayANOVA\Rplo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275" y="3428999"/>
            <a:ext cx="2524125" cy="2743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JOOHYUNYOON\R_Projects\One-wayANOVA\Rplot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591" y="3429000"/>
            <a:ext cx="2533809" cy="27431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-9526" y="6642556"/>
            <a:ext cx="9153525" cy="21544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altLang="ko-KR" sz="700" dirty="0" smtClean="0">
                <a:latin typeface="맑은 고딕" pitchFamily="50" charset="-127"/>
                <a:ea typeface="맑은 고딕" pitchFamily="50" charset="-127"/>
              </a:rPr>
              <a:t>*Source : </a:t>
            </a:r>
            <a:r>
              <a:rPr lang="en-US" altLang="ko-KR" sz="800" dirty="0"/>
              <a:t>https://connect.garmin.com/modern/profile/jm8nav</a:t>
            </a:r>
            <a:endParaRPr lang="en-US" altLang="ko-KR" sz="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59435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just">
              <a:buNone/>
            </a:pPr>
            <a:r>
              <a:rPr lang="en-US" altLang="ko-KR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Of 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609600" y="609601"/>
            <a:ext cx="8229600" cy="594359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lvl="0" indent="0" algn="just">
              <a:buClr>
                <a:srgbClr val="F0AD00"/>
              </a:buClr>
              <a:buNone/>
            </a:pPr>
            <a:r>
              <a:rPr lang="en-US" altLang="ko-KR" sz="15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How different distance between each years</a:t>
            </a:r>
            <a:r>
              <a:rPr lang="en-US" altLang="ko-KR" sz="15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en-US" altLang="ko-KR" sz="15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8" name="Picture 3" descr="C:\JOOHYUNYOON\R_Projects\One-wayANOVA\Rplot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990600"/>
            <a:ext cx="2828925" cy="2743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C:\JOOHYUNYOON\R_Projects\One-wayANOVA\Rplot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49" y="3886201"/>
            <a:ext cx="2828925" cy="2743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JOOHYUNYOON\R_Projects\One-wayANOVA\Rplot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990600"/>
            <a:ext cx="3962400" cy="56388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3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59435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Analysis Of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Bartlett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Test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for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homogeneity of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variances</a:t>
            </a:r>
            <a:endParaRPr lang="ko-KR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Hypothesis : The distance in every years might same(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Distance~year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data=distance).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Study : The distance in each years might not same.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Result : Every cases have been studied at same conditions.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 variances of 3 groups are different, that is, 3 groups has different conditions.(</a:t>
            </a: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p-value = 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0.4114)</a:t>
            </a: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Tukey’s HSD Test 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for </a:t>
            </a:r>
            <a:r>
              <a:rPr lang="en-US" altLang="ko-KR" sz="1500" b="1" dirty="0" err="1">
                <a:latin typeface="맑은 고딕" pitchFamily="50" charset="-127"/>
                <a:ea typeface="맑은 고딕" pitchFamily="50" charset="-127"/>
              </a:rPr>
              <a:t>Multicamparison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 test </a:t>
            </a: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" y="1447800"/>
            <a:ext cx="7772400" cy="20574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/>
            <a:r>
              <a:rPr lang="en-US" altLang="ko-KR" sz="1000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bartlett.test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Distance~year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 data=distance)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   Bartlett test of homogeneity of variances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data:  Distance by year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Bartlett's K-squared = 1.7766,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= 2, p-value = 0.4114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 distance=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aov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Distance~year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, data=distance)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&gt; summary(distance)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           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Sum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Sq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Mean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Sq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 F value </a:t>
            </a:r>
            <a:r>
              <a:rPr lang="en-US" altLang="ko-KR" sz="1000" dirty="0" err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(&gt;F)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year          2     92   46.14   1.763  0.173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ctr"/>
            <a:r>
              <a:rPr lang="en-US" altLang="ko-KR" sz="1000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Residuals   480  12563   26.17            </a:t>
            </a:r>
            <a:endParaRPr lang="ko-KR" altLang="ko-KR" sz="10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6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59435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just">
              <a:buNone/>
            </a:pPr>
            <a:r>
              <a:rPr lang="en-US" altLang="ko-KR" sz="22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Of 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Hypothesis : T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he</a:t>
            </a:r>
            <a:r>
              <a:rPr lang="en-US" altLang="ko-KR" sz="1600" dirty="0">
                <a:latin typeface="맑은 고딕" pitchFamily="50" charset="-127"/>
                <a:ea typeface="맑은 고딕" pitchFamily="50" charset="-127"/>
              </a:rPr>
              <a:t> number of sample by group is 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same.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Study :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Do turn the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differences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out between each groups with Post-Hoc Test. Because there are gaps by groups.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 gap between 2015 and 2016</a:t>
            </a:r>
            <a:r>
              <a:rPr lang="en-US" altLang="ko-KR" sz="1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is the biggest,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gap between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2016 </a:t>
            </a: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and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is the </a:t>
            </a:r>
            <a:r>
              <a:rPr lang="en-US" altLang="ko-KR" sz="16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smallest.</a:t>
            </a: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800" y="457200"/>
            <a:ext cx="7772400" cy="22098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TukeyHSD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(distance)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Tukey multiple comparisons of means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95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% family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wise confidence level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Fit: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aov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(formula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Distance ~ year, data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distance)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$year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   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     diff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lwr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upr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  p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adj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2016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0.3141615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1.6547300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1.026407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0.8460370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0.7293789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0.6111896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2.069947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0.4076499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2017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2016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1.0435404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0.2970282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2.384109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smtClean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0.1608803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276600" y="1905000"/>
            <a:ext cx="762000" cy="762000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sp>
        <p:nvSpPr>
          <p:cNvPr id="11" name="타원 10"/>
          <p:cNvSpPr/>
          <p:nvPr/>
        </p:nvSpPr>
        <p:spPr>
          <a:xfrm>
            <a:off x="685800" y="1905000"/>
            <a:ext cx="762000" cy="762000"/>
          </a:xfrm>
          <a:prstGeom prst="ellipse">
            <a:avLst/>
          </a:prstGeom>
          <a:noFill/>
          <a:ln w="31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</a:t>
            </a:r>
            <a:endParaRPr lang="ko-KR" altLang="en-US" dirty="0"/>
          </a:p>
        </p:txBody>
      </p:sp>
      <p:pic>
        <p:nvPicPr>
          <p:cNvPr id="2050" name="Picture 2" descr="C:\JOOHYUNYOON\R_Projects\One-wayANOVA\Rplot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86199"/>
            <a:ext cx="4572000" cy="280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18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4.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Two-Way ANOVA(Analysis of Variance)</a:t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1500" b="0" dirty="0" err="1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ToothGrowth</a:t>
            </a: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Structure of Dataset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The dataset consists of 3 variables and over 60 observations exist in R.</a:t>
            </a: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buClr>
                <a:srgbClr val="F0AD00"/>
              </a:buClr>
            </a:pPr>
            <a:r>
              <a:rPr lang="en-US" altLang="ko-KR" sz="2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Univariate Plots(Interaction plot)</a:t>
            </a: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How different the mean between supplement and dose?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121" name="Picture 1" descr="C:\JOOHYUNYOON\R_Projects\Two-wayANOVA\R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3124200" cy="31216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JOOHYUNYOON\R_Projects\Two-wayANOVA\Rplo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429000"/>
            <a:ext cx="3124200" cy="31216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15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6400799"/>
          </a:xfrm>
          <a:prstGeom prst="rect">
            <a:avLst/>
          </a:prstGeom>
          <a:ln>
            <a:noFill/>
          </a:ln>
        </p:spPr>
        <p:txBody>
          <a:bodyPr>
            <a:normAutofit lnSpcReduction="1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Analysis Of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Levene's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Test for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homogeneity of</a:t>
            </a:r>
            <a:r>
              <a:rPr lang="en-US" altLang="ko-KR" sz="1500" b="1" dirty="0"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500" b="1" dirty="0" smtClean="0">
                <a:latin typeface="맑은 고딕" pitchFamily="50" charset="-127"/>
                <a:ea typeface="맑은 고딕" pitchFamily="50" charset="-127"/>
              </a:rPr>
              <a:t>variances</a:t>
            </a:r>
            <a:endParaRPr lang="ko-KR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There is meaningless homogeneity of variances(</a:t>
            </a:r>
            <a:r>
              <a:rPr lang="en-US" altLang="ko-KR" sz="15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=0.1484)</a:t>
            </a: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Two-way ANOVA Test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(Hypothesis 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: All means are same)</a:t>
            </a: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Hypothesis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: Two variables are </a:t>
            </a:r>
            <a:r>
              <a:rPr lang="en-US" altLang="ko-KR" sz="1500" dirty="0" err="1" smtClean="0">
                <a:latin typeface="맑은 고딕" pitchFamily="50" charset="-127"/>
                <a:ea typeface="맑은 고딕" pitchFamily="50" charset="-127"/>
              </a:rPr>
              <a:t>independent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aov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len~supp+dose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, data=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ToothGrowth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).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Result :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There is statistically meaningful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both of </a:t>
            </a:r>
            <a:r>
              <a:rPr lang="en-US" altLang="ko-KR" sz="1500" dirty="0" err="1" smtClean="0">
                <a:latin typeface="맑은 고딕" pitchFamily="50" charset="-127"/>
                <a:ea typeface="맑은 고딕" pitchFamily="50" charset="-127"/>
              </a:rPr>
              <a:t>supp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 and dose(</a:t>
            </a:r>
            <a:r>
              <a:rPr lang="en-US" altLang="ko-KR" sz="1500" dirty="0" err="1">
                <a:latin typeface="맑은 고딕" pitchFamily="50" charset="-127"/>
                <a:ea typeface="맑은 고딕" pitchFamily="50" charset="-127"/>
              </a:rPr>
              <a:t>supp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500" dirty="0" err="1" smtClean="0"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=0.000429, dose </a:t>
            </a:r>
            <a:r>
              <a:rPr lang="en-US" altLang="ko-KR" sz="1500" dirty="0" err="1" smtClean="0"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=2e-16)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There are gap in </a:t>
            </a:r>
            <a:r>
              <a:rPr lang="en-US" altLang="ko-KR" sz="1500" dirty="0" err="1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supp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 depends on dose, and vice versa.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85800" y="1447800"/>
            <a:ext cx="7772400" cy="10287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leveneTest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len~supp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*dose, data=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ToothGrowth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Levene's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Test for Homogeneity of Variance (center = median)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F value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(&gt;F)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group  5  1.7086 0.1484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54 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5800" y="3429000"/>
            <a:ext cx="7772400" cy="18288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 #Hypothesis I : </a:t>
            </a:r>
            <a:endParaRPr lang="en-US" altLang="ko-KR" sz="10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 tooth.aov1=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aov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len~supp+dose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data=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ToothGrowth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summary(tooth.aov1)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Sum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Sq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Mean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Sq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F value  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(&gt;F)    </a:t>
            </a:r>
          </a:p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supp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1  205.4   205.4   14.02 0.000429 ***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dose         2 2426.4  1213.2   82.81  &lt; 2e-16 ***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Residuals   56  820.4    14.7                    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---</a:t>
            </a:r>
          </a:p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Signif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. codes:  0 ‘***’ 0.001 ‘**’ 0.01 ‘*’ 0.05 ‘.’ 0.1 ‘ ’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222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5.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Simple Linear Regression</a:t>
            </a: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1500" b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Running </a:t>
            </a: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Records(2015-2020)”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Structure of Dataset</a:t>
            </a:r>
          </a:p>
          <a:p>
            <a:pPr marL="118872" indent="0" algn="just">
              <a:buNone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The dataset consists of 28 variables and over 28,028 observations exist from Garmin *.</a:t>
            </a: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buClr>
                <a:srgbClr val="F0AD00"/>
              </a:buClr>
            </a:pPr>
            <a:r>
              <a:rPr lang="en-US" altLang="ko-KR" sz="2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Linear Model Graphs</a:t>
            </a: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93" name="Picture 1" descr="C:\JOOHYUNYOON\R_Projects\SimpleLinearRegression\Rplot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7315200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9526" y="6642556"/>
            <a:ext cx="91535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altLang="ko-KR" sz="700" dirty="0" smtClean="0">
                <a:latin typeface="맑은 고딕" pitchFamily="50" charset="-127"/>
                <a:ea typeface="맑은 고딕" pitchFamily="50" charset="-127"/>
              </a:rPr>
              <a:t>*Source : </a:t>
            </a:r>
            <a:r>
              <a:rPr lang="en-US" altLang="ko-KR" sz="800" dirty="0"/>
              <a:t>https://connect.garmin.com/modern/profile/jm8nav</a:t>
            </a:r>
            <a:endParaRPr lang="en-US" altLang="ko-KR" sz="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131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64007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Simple Linear Model Regression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Analysis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of Variance Table</a:t>
            </a:r>
          </a:p>
          <a:p>
            <a:pPr marL="118872" indent="0" algn="just">
              <a:buNone/>
            </a:pPr>
            <a:endParaRPr lang="ko-KR" altLang="ko-KR" sz="1500" b="1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Hypothesis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Estimate level of Calories depends on Distances.</a:t>
            </a: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When Distance increases as 13.865801, Calories decreases </a:t>
            </a: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0.004883</a:t>
            </a: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How different between Cook’s distance and Leverage?</a:t>
            </a: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" y="1447800"/>
            <a:ext cx="7772400" cy="15240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regModel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=lm(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Distance~Calories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data=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regData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&gt;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anova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regModel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Coefficients: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 Estimate Std. Error t value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Pr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(&gt;|t|)   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(Intercept) 13.865801   0.728337   19.04  &lt; 2e-16 ***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Calories    -0.004883   0.001115   -4.38 2.21e-05 ***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---</a:t>
            </a:r>
          </a:p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Signif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. codes:  0 ‘***’ 0.001 ‘**’ 0.01 ‘*’ 0.05 ‘.’ 0.1 ‘ ’ 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7170" name="Picture 2" descr="C:\JOOHYUNYOON\R_Projects\SimpleLinearRegression\Rplot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886200"/>
            <a:ext cx="5486400" cy="2895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51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6.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 err="1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PowerBI</a:t>
            </a: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1500" b="0" dirty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Online Shopping Sales </a:t>
            </a: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Status*”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t="8050" b="7674"/>
          <a:stretch/>
        </p:blipFill>
        <p:spPr>
          <a:xfrm>
            <a:off x="0" y="1447800"/>
            <a:ext cx="9144000" cy="5029199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-9526" y="6334780"/>
            <a:ext cx="9153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altLang="ko-KR" sz="700" dirty="0" smtClean="0">
                <a:latin typeface="맑은 고딕" pitchFamily="50" charset="-127"/>
                <a:ea typeface="맑은 고딕" pitchFamily="50" charset="-127"/>
              </a:rPr>
              <a:t>*Source : </a:t>
            </a:r>
            <a:r>
              <a:rPr lang="en-US" altLang="ko-KR" sz="700" dirty="0"/>
              <a:t>https://2milesgroup-my.sharepoint.com/personal/cathy_2miles_co_kr1/_layouts/15/onedrive.aspx?id=%2Fpersonal%2Fcathy%5F2miles%5Fco%5Fkr1%2FDocuments%2F%EC%9C%A0%ED%8A%9C%EB%B8%8C%5F%EC%83%98%ED%94%8C%EB%8D%B0%EC%9D%B4%ED%84%B0%20%EA%B3%B5%EC%9C%A0%2F%EC%98%81%EC%97%85%20%EB%A7%A4%EC%B6%9C%20%EB%8C%80%EC%8B%9C%EB%B3%B4%EB%93%9C&amp;originalPath=aHR0cHM6Ly8ybWlsZXNncm91cC1teS5zaGFyZXBvaW50LmNvbS86ZjovZy9wZXJzb25hbC9jYXRoeV8ybWlsZXNfY29fa3IxL0VqcFhEVFlMTnJwRnU4QU5hNnMzMlVjQmFBZVd5Tld5bzRBZGJUUmU3aGNtRHc_cnRpbWU9a1FJb1Nscm4xMGc</a:t>
            </a:r>
            <a:endParaRPr lang="en-US" altLang="ko-KR" sz="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71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3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About me</a:t>
            </a:r>
            <a:endParaRPr lang="ko-KR" altLang="en-US" sz="63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My favorite operation is arrange the patterns through the littered data, drawing the conclusion and analyzing the patterns based on the sorted data for a better or new project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By carefully analyzing the data, I can presuppose the trend and extract valuable data are in my interesting. </a:t>
            </a: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Forecasting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stock return volatility, performance, fluctuation by sorted data and graph is what I am good and interesting.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246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순서도: 수동 입력 2"/>
          <p:cNvSpPr/>
          <p:nvPr/>
        </p:nvSpPr>
        <p:spPr>
          <a:xfrm flipH="1">
            <a:off x="0" y="0"/>
            <a:ext cx="9144000" cy="6858000"/>
          </a:xfrm>
          <a:prstGeom prst="flowChartManualInpu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33" tIns="40067" rIns="80133" bIns="40067" spcCol="0"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텍스트 개체 틀 3"/>
          <p:cNvSpPr txBox="1">
            <a:spLocks/>
          </p:cNvSpPr>
          <p:nvPr/>
        </p:nvSpPr>
        <p:spPr>
          <a:xfrm>
            <a:off x="310278" y="391821"/>
            <a:ext cx="8528922" cy="5199162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/>
            </a:pPr>
            <a:endParaRPr lang="en-US" altLang="ko-KR" sz="7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en-US" altLang="ko-KR" sz="7000" b="1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r>
              <a:rPr lang="en-US" altLang="ko-KR" sz="7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Let’s work Together</a:t>
            </a:r>
          </a:p>
          <a:p>
            <a:pPr>
              <a:defRPr/>
            </a:pPr>
            <a:endParaRPr lang="en-US" altLang="ko-KR" sz="7000" dirty="0" smtClean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r">
              <a:defRPr/>
            </a:pPr>
            <a:r>
              <a:rPr lang="en-US" altLang="ko-KR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joohyunee.y@gmail.com</a:t>
            </a:r>
          </a:p>
          <a:p>
            <a:pPr algn="r"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https://github.com/mellamonaranja</a:t>
            </a:r>
            <a:endParaRPr lang="en-US" altLang="ko-KR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defRPr/>
            </a:pPr>
            <a:endParaRPr lang="ko-KR" altLang="en-US" sz="2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순서도: 수행의 시작/종료 12"/>
          <p:cNvSpPr/>
          <p:nvPr/>
        </p:nvSpPr>
        <p:spPr>
          <a:xfrm>
            <a:off x="533400" y="4648200"/>
            <a:ext cx="3505200" cy="609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500" b="1" dirty="0" smtClean="0">
                <a:latin typeface="맑은 고딕" pitchFamily="50" charset="-127"/>
                <a:ea typeface="맑은 고딕" pitchFamily="50" charset="-127"/>
              </a:rPr>
              <a:t>View More Projects</a:t>
            </a:r>
            <a:endParaRPr lang="ko-KR" altLang="en-US" sz="25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6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70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Skills &amp; Experiences</a:t>
            </a:r>
            <a:endParaRPr lang="ko-KR" altLang="en-US" sz="7000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Analysis :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Tasked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to analyze market industry fluctuations as the Global Market Research team lacked technical analysis tools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algn="just"/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algn="just"/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Trilingual : Analyze finance and international economic market focused on Spain and South America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with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three different languages(Korean, English, Spanish).</a:t>
            </a:r>
            <a:endParaRPr lang="ko-KR" altLang="en-US" sz="2400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56" name="그룹 55"/>
          <p:cNvGrpSpPr/>
          <p:nvPr/>
        </p:nvGrpSpPr>
        <p:grpSpPr>
          <a:xfrm>
            <a:off x="545935" y="4572000"/>
            <a:ext cx="8140865" cy="1725538"/>
            <a:chOff x="501608" y="2895600"/>
            <a:chExt cx="9229832" cy="1725538"/>
          </a:xfrm>
        </p:grpSpPr>
        <p:sp>
          <p:nvSpPr>
            <p:cNvPr id="4" name="TextBox 3"/>
            <p:cNvSpPr txBox="1"/>
            <p:nvPr/>
          </p:nvSpPr>
          <p:spPr>
            <a:xfrm>
              <a:off x="501608" y="2895600"/>
              <a:ext cx="332783" cy="246221"/>
            </a:xfrm>
            <a:prstGeom prst="rect">
              <a:avLst/>
            </a:prstGeom>
            <a:noFill/>
          </p:spPr>
          <p:txBody>
            <a:bodyPr wrap="none" lIns="0" rtlCol="0">
              <a:noAutofit/>
            </a:bodyPr>
            <a:lstStyle/>
            <a:p>
              <a:r>
                <a:rPr lang="en-US" altLang="ko-KR" sz="2400" b="1" dirty="0" smtClean="0">
                  <a:latin typeface="맑은 고딕" pitchFamily="50" charset="-127"/>
                  <a:ea typeface="맑은 고딕" pitchFamily="50" charset="-127"/>
                </a:rPr>
                <a:t>TIMELINE</a:t>
              </a:r>
              <a:endParaRPr lang="ko-KR" altLang="en-US" sz="24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23164" y="3429000"/>
              <a:ext cx="814735" cy="639663"/>
            </a:xfrm>
            <a:prstGeom prst="rect">
              <a:avLst/>
            </a:prstGeom>
            <a:solidFill>
              <a:srgbClr val="4BAB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Korea Economic</a:t>
              </a:r>
            </a:p>
            <a:p>
              <a:pPr algn="ctr"/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Research Institute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2948517" y="3429000"/>
              <a:ext cx="2414068" cy="639663"/>
            </a:xfrm>
            <a:prstGeom prst="rect">
              <a:avLst/>
            </a:prstGeom>
            <a:solidFill>
              <a:srgbClr val="E775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ko-KR" sz="900" b="1" dirty="0" err="1" smtClean="0">
                  <a:latin typeface="맑은 고딕" pitchFamily="50" charset="-127"/>
                  <a:ea typeface="맑은 고딕" pitchFamily="50" charset="-127"/>
                </a:rPr>
                <a:t>Kiwoom</a:t>
              </a:r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 Securities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355605" y="3429000"/>
              <a:ext cx="1216293" cy="639663"/>
            </a:xfrm>
            <a:prstGeom prst="rect">
              <a:avLst/>
            </a:prstGeom>
            <a:solidFill>
              <a:srgbClr val="F19C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Korea Investment&amp;</a:t>
              </a:r>
            </a:p>
            <a:p>
              <a:pPr algn="ctr"/>
              <a:r>
                <a:rPr lang="en-US" altLang="ko-KR" sz="900" b="1" dirty="0" smtClean="0">
                  <a:latin typeface="맑은 고딕" pitchFamily="50" charset="-127"/>
                  <a:ea typeface="맑은 고딕" pitchFamily="50" charset="-127"/>
                </a:rPr>
                <a:t>Securities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571899" y="3429000"/>
              <a:ext cx="2808770" cy="639663"/>
            </a:xfrm>
            <a:prstGeom prst="rect">
              <a:avLst/>
            </a:prstGeom>
            <a:solidFill>
              <a:srgbClr val="9B88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altLang="ko-KR" sz="900" b="1" dirty="0">
                  <a:latin typeface="맑은 고딕" pitchFamily="50" charset="-127"/>
                  <a:ea typeface="맑은 고딕" pitchFamily="50" charset="-127"/>
                </a:rPr>
                <a:t>E*TRADE</a:t>
              </a:r>
              <a:endParaRPr lang="ko-KR" altLang="en-US" sz="900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9" name="그룹 8"/>
            <p:cNvGrpSpPr/>
            <p:nvPr/>
          </p:nvGrpSpPr>
          <p:grpSpPr>
            <a:xfrm>
              <a:off x="501608" y="4166960"/>
              <a:ext cx="9229832" cy="454178"/>
              <a:chOff x="501608" y="4166960"/>
              <a:chExt cx="6003930" cy="45417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1636882" y="4421083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996562" y="4421083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2013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2" name="직선 연결선 11"/>
              <p:cNvCxnSpPr/>
              <p:nvPr/>
            </p:nvCxnSpPr>
            <p:spPr>
              <a:xfrm>
                <a:off x="501608" y="4212679"/>
                <a:ext cx="6003930" cy="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515630" y="4418546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2008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379726" y="4418546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2010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467958" y="4418546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2014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972014" y="4418546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2015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6066956" y="4418546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2019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935912" y="4418764"/>
                <a:ext cx="438582" cy="200055"/>
              </a:xfrm>
              <a:prstGeom prst="rect">
                <a:avLst/>
              </a:prstGeom>
              <a:noFill/>
            </p:spPr>
            <p:txBody>
              <a:bodyPr wrap="none" lIns="0" tIns="0" rtlCol="0">
                <a:noAutofit/>
              </a:bodyPr>
              <a:lstStyle/>
              <a:p>
                <a:pPr algn="ctr"/>
                <a:r>
                  <a:rPr lang="en-US" altLang="ko-KR" sz="1000" b="1" dirty="0" smtClean="0">
                    <a:latin typeface="맑은 고딕" pitchFamily="50" charset="-127"/>
                    <a:ea typeface="맑은 고딕" pitchFamily="50" charset="-127"/>
                  </a:rPr>
                  <a:t>2011</a:t>
                </a:r>
                <a:endParaRPr lang="ko-KR" altLang="en-US" sz="1000" b="1" dirty="0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522164" y="4166960"/>
                <a:ext cx="5756798" cy="45719"/>
                <a:chOff x="522164" y="4099158"/>
                <a:chExt cx="5756798" cy="113521"/>
              </a:xfrm>
            </p:grpSpPr>
            <p:grpSp>
              <p:nvGrpSpPr>
                <p:cNvPr id="20" name="그룹 19"/>
                <p:cNvGrpSpPr/>
                <p:nvPr/>
              </p:nvGrpSpPr>
              <p:grpSpPr>
                <a:xfrm>
                  <a:off x="522164" y="4103350"/>
                  <a:ext cx="1046888" cy="109329"/>
                  <a:chOff x="1784974" y="2647950"/>
                  <a:chExt cx="714740" cy="37321"/>
                </a:xfrm>
              </p:grpSpPr>
              <p:cxnSp>
                <p:nvCxnSpPr>
                  <p:cNvPr id="51" name="직선 연결선 50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직선 연결선 51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직선 연결선 52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직선 연결선 53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직선 연결선 54"/>
                  <p:cNvCxnSpPr/>
                  <p:nvPr/>
                </p:nvCxnSpPr>
                <p:spPr>
                  <a:xfrm flipV="1">
                    <a:off x="249971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그룹 20"/>
                <p:cNvGrpSpPr/>
                <p:nvPr/>
              </p:nvGrpSpPr>
              <p:grpSpPr>
                <a:xfrm>
                  <a:off x="1569858" y="4099158"/>
                  <a:ext cx="1046888" cy="109329"/>
                  <a:chOff x="1784974" y="2647950"/>
                  <a:chExt cx="714740" cy="37321"/>
                </a:xfrm>
              </p:grpSpPr>
              <p:cxnSp>
                <p:nvCxnSpPr>
                  <p:cNvPr id="46" name="직선 연결선 45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직선 연결선 46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직선 연결선 47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직선 연결선 48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직선 연결선 49"/>
                  <p:cNvCxnSpPr/>
                  <p:nvPr/>
                </p:nvCxnSpPr>
                <p:spPr>
                  <a:xfrm flipV="1">
                    <a:off x="249971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2" name="그룹 21"/>
                <p:cNvGrpSpPr/>
                <p:nvPr/>
              </p:nvGrpSpPr>
              <p:grpSpPr>
                <a:xfrm>
                  <a:off x="2616746" y="4099158"/>
                  <a:ext cx="1046888" cy="109329"/>
                  <a:chOff x="1784974" y="2647950"/>
                  <a:chExt cx="714740" cy="37321"/>
                </a:xfrm>
              </p:grpSpPr>
              <p:cxnSp>
                <p:nvCxnSpPr>
                  <p:cNvPr id="41" name="직선 연결선 40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직선 연결선 41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" name="직선 연결선 42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" name="직선 연결선 43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" name="직선 연결선 44"/>
                  <p:cNvCxnSpPr/>
                  <p:nvPr/>
                </p:nvCxnSpPr>
                <p:spPr>
                  <a:xfrm flipV="1">
                    <a:off x="249971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3" name="그룹 22"/>
                <p:cNvGrpSpPr/>
                <p:nvPr/>
              </p:nvGrpSpPr>
              <p:grpSpPr>
                <a:xfrm>
                  <a:off x="3665116" y="4100413"/>
                  <a:ext cx="1046888" cy="109329"/>
                  <a:chOff x="1784974" y="2647950"/>
                  <a:chExt cx="714740" cy="37321"/>
                </a:xfrm>
              </p:grpSpPr>
              <p:cxnSp>
                <p:nvCxnSpPr>
                  <p:cNvPr id="36" name="직선 연결선 35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" name="직선 연결선 36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" name="직선 연결선 37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직선 연결선 38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직선 연결선 39"/>
                  <p:cNvCxnSpPr/>
                  <p:nvPr/>
                </p:nvCxnSpPr>
                <p:spPr>
                  <a:xfrm flipV="1">
                    <a:off x="249971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그룹 23"/>
                <p:cNvGrpSpPr/>
                <p:nvPr/>
              </p:nvGrpSpPr>
              <p:grpSpPr>
                <a:xfrm>
                  <a:off x="4708618" y="4103350"/>
                  <a:ext cx="1046888" cy="109329"/>
                  <a:chOff x="1784974" y="2647950"/>
                  <a:chExt cx="714740" cy="37321"/>
                </a:xfrm>
              </p:grpSpPr>
              <p:cxnSp>
                <p:nvCxnSpPr>
                  <p:cNvPr id="31" name="직선 연결선 30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직선 연결선 31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직선 연결선 32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직선 연결선 33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직선 연결선 34"/>
                  <p:cNvCxnSpPr/>
                  <p:nvPr/>
                </p:nvCxnSpPr>
                <p:spPr>
                  <a:xfrm flipV="1">
                    <a:off x="249971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5" name="그룹 24"/>
                <p:cNvGrpSpPr/>
                <p:nvPr/>
              </p:nvGrpSpPr>
              <p:grpSpPr>
                <a:xfrm>
                  <a:off x="5492204" y="4100413"/>
                  <a:ext cx="786758" cy="109329"/>
                  <a:chOff x="1784974" y="2647950"/>
                  <a:chExt cx="537141" cy="37321"/>
                </a:xfrm>
              </p:grpSpPr>
              <p:cxnSp>
                <p:nvCxnSpPr>
                  <p:cNvPr id="26" name="직선 연결선 25"/>
                  <p:cNvCxnSpPr/>
                  <p:nvPr/>
                </p:nvCxnSpPr>
                <p:spPr>
                  <a:xfrm flipV="1">
                    <a:off x="178497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직선 연결선 26"/>
                  <p:cNvCxnSpPr/>
                  <p:nvPr/>
                </p:nvCxnSpPr>
                <p:spPr>
                  <a:xfrm flipV="1">
                    <a:off x="196365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직선 연결선 27"/>
                  <p:cNvCxnSpPr/>
                  <p:nvPr/>
                </p:nvCxnSpPr>
                <p:spPr>
                  <a:xfrm flipV="1">
                    <a:off x="2142344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직선 연결선 28"/>
                  <p:cNvCxnSpPr/>
                  <p:nvPr/>
                </p:nvCxnSpPr>
                <p:spPr>
                  <a:xfrm flipV="1">
                    <a:off x="2321029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직선 연결선 29"/>
                  <p:cNvCxnSpPr/>
                  <p:nvPr/>
                </p:nvCxnSpPr>
                <p:spPr>
                  <a:xfrm flipV="1">
                    <a:off x="2322115" y="2647950"/>
                    <a:ext cx="0" cy="3732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166237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895999" y="862866"/>
            <a:ext cx="7383363" cy="5251452"/>
            <a:chOff x="488561" y="443766"/>
            <a:chExt cx="7383363" cy="5251452"/>
          </a:xfrm>
        </p:grpSpPr>
        <p:pic>
          <p:nvPicPr>
            <p:cNvPr id="2054" name="Picture 6" descr="data, database, programming, sql icon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5345" y="4688183"/>
              <a:ext cx="905459" cy="1007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s://developers.google.com/analytics/images/terms/logo_lockup_analytics_icon_vertical_black_2x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054"/>
            <a:stretch/>
          </p:blipFill>
          <p:spPr bwMode="auto">
            <a:xfrm>
              <a:off x="488561" y="487913"/>
              <a:ext cx="1237707" cy="1001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Analysis, computing, data, programming, r, statistics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1152" y="4688183"/>
              <a:ext cx="993255" cy="99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Javascrip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482" y="2556998"/>
              <a:ext cx="995863" cy="99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HTM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4362" y="2604497"/>
              <a:ext cx="995863" cy="99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CSS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89723" y="2574485"/>
              <a:ext cx="998839" cy="998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Java Icon Free - Social Media  Logos Icons in SVG and PNG - Icon Library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406"/>
            <a:stretch/>
          </p:blipFill>
          <p:spPr bwMode="auto">
            <a:xfrm>
              <a:off x="2675149" y="457202"/>
              <a:ext cx="775052" cy="982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https://miro.medium.com/max/1356/1*N8Uwuj4le6YDIOrlrDhCtg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902" t="311" r="7813"/>
            <a:stretch/>
          </p:blipFill>
          <p:spPr bwMode="auto">
            <a:xfrm>
              <a:off x="6888680" y="2562440"/>
              <a:ext cx="983244" cy="1012014"/>
            </a:xfrm>
            <a:prstGeom prst="flowChartConnector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python icon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996" y="443766"/>
              <a:ext cx="995863" cy="99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직사각형 12"/>
          <p:cNvSpPr/>
          <p:nvPr/>
        </p:nvSpPr>
        <p:spPr>
          <a:xfrm>
            <a:off x="676224" y="2057399"/>
            <a:ext cx="1677254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Google Analytics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082587" y="2057398"/>
            <a:ext cx="77505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JAVA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4987481" y="2057399"/>
            <a:ext cx="1121767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PYTHON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7296120" y="2104400"/>
            <a:ext cx="983242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PowerBI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9262" y="4083470"/>
            <a:ext cx="1079142" cy="307777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err="1" smtClean="0">
                <a:latin typeface="맑은 고딕" pitchFamily="50" charset="-127"/>
                <a:ea typeface="맑은 고딕" pitchFamily="50" charset="-127"/>
              </a:rPr>
              <a:t>Javascript</a:t>
            </a:r>
            <a:endParaRPr lang="en-US" altLang="ko-KR" sz="140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971800" y="4115475"/>
            <a:ext cx="100189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HTML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5029200" y="4115475"/>
            <a:ext cx="100189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CSS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7241845" y="4115474"/>
            <a:ext cx="100189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118872" indent="0" algn="ctr">
              <a:buNone/>
            </a:pPr>
            <a:r>
              <a:rPr lang="en-US" altLang="ko-KR" sz="1400" dirty="0" smtClean="0">
                <a:latin typeface="맑은 고딕" pitchFamily="50" charset="-127"/>
                <a:ea typeface="맑은 고딕" pitchFamily="50" charset="-127"/>
              </a:rPr>
              <a:t>Weka</a:t>
            </a:r>
          </a:p>
        </p:txBody>
      </p:sp>
      <p:pic>
        <p:nvPicPr>
          <p:cNvPr id="9220" name="Picture 4" descr="Power BI Governance | element61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14924" r="31688" b="15213"/>
          <a:stretch/>
        </p:blipFill>
        <p:spPr bwMode="auto">
          <a:xfrm>
            <a:off x="7297885" y="921790"/>
            <a:ext cx="981476" cy="98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/>
          <p:cNvSpPr txBox="1">
            <a:spLocks/>
          </p:cNvSpPr>
          <p:nvPr/>
        </p:nvSpPr>
        <p:spPr>
          <a:xfrm>
            <a:off x="457200" y="457201"/>
            <a:ext cx="8229600" cy="5943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18872" indent="0" algn="ctr">
              <a:buNone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400" dirty="0" err="1" smtClean="0">
                <a:latin typeface="맑은 고딕" pitchFamily="50" charset="-127"/>
                <a:ea typeface="맑은 고딕" pitchFamily="50" charset="-127"/>
              </a:rPr>
              <a:t>Joohyun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is an excellent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Analyst and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faultless technician.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She’s 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a pleasure to work with, great value for money and will always go the extra mile when necessary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.”</a:t>
            </a:r>
          </a:p>
          <a:p>
            <a:pPr marL="118872" indent="0" algn="ctr"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0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0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José Miguel</a:t>
            </a:r>
          </a:p>
          <a:p>
            <a:pPr marL="118872" indent="0" algn="ctr">
              <a:buNone/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Lead Software Engineer at E*TRADE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“</a:t>
            </a:r>
            <a:r>
              <a:rPr lang="en-US" altLang="ko-KR" sz="2400" dirty="0" err="1">
                <a:latin typeface="맑은 고딕" pitchFamily="50" charset="-127"/>
                <a:ea typeface="맑은 고딕" pitchFamily="50" charset="-127"/>
              </a:rPr>
              <a:t>Joohyun</a:t>
            </a:r>
            <a:r>
              <a:rPr lang="en-US" altLang="ko-KR" sz="2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400" dirty="0" smtClean="0">
                <a:latin typeface="맑은 고딕" pitchFamily="50" charset="-127"/>
                <a:ea typeface="맑은 고딕" pitchFamily="50" charset="-127"/>
              </a:rPr>
              <a:t>is not only great for analysis and development, she is a problem solver who always delivers an exceptional quality of work. Highly recommended.”</a:t>
            </a:r>
          </a:p>
          <a:p>
            <a:pPr marL="118872" indent="0" algn="ctr"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endParaRPr lang="en-US" altLang="ko-KR" sz="24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Shensly</a:t>
            </a:r>
            <a:r>
              <a:rPr lang="en-US" altLang="ko-KR" sz="160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600" dirty="0" err="1" smtClean="0">
                <a:latin typeface="맑은 고딕" pitchFamily="50" charset="-127"/>
                <a:ea typeface="맑은 고딕" pitchFamily="50" charset="-127"/>
              </a:rPr>
              <a:t>hoopot</a:t>
            </a:r>
            <a:endParaRPr lang="en-US" altLang="ko-KR" sz="16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ctr">
              <a:buNone/>
            </a:pP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Software </a:t>
            </a:r>
            <a:r>
              <a:rPr lang="en-US" altLang="ko-KR" sz="1300" dirty="0">
                <a:latin typeface="맑은 고딕" pitchFamily="50" charset="-127"/>
                <a:ea typeface="맑은 고딕" pitchFamily="50" charset="-127"/>
              </a:rPr>
              <a:t>Engineer at </a:t>
            </a:r>
            <a:r>
              <a:rPr lang="en-US" altLang="ko-KR" sz="1300" dirty="0" smtClean="0">
                <a:latin typeface="맑은 고딕" pitchFamily="50" charset="-127"/>
                <a:ea typeface="맑은 고딕" pitchFamily="50" charset="-127"/>
              </a:rPr>
              <a:t>Three Labs</a:t>
            </a:r>
            <a:endParaRPr lang="en-US" altLang="ko-KR" sz="13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순서도: 연결자 2"/>
          <p:cNvSpPr/>
          <p:nvPr/>
        </p:nvSpPr>
        <p:spPr>
          <a:xfrm>
            <a:off x="4152900" y="1752600"/>
            <a:ext cx="838200" cy="838200"/>
          </a:xfrm>
          <a:prstGeom prst="flowChartConnector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순서도: 연결자 6"/>
          <p:cNvSpPr/>
          <p:nvPr/>
        </p:nvSpPr>
        <p:spPr>
          <a:xfrm>
            <a:off x="4152900" y="4648200"/>
            <a:ext cx="838200" cy="838200"/>
          </a:xfrm>
          <a:prstGeom prst="flowChartConnector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93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1.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Independent </a:t>
            </a:r>
            <a:r>
              <a:rPr lang="en-US" altLang="ko-KR" sz="2000" b="0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Sample </a:t>
            </a: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T-Test</a:t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“Running Records(2015-2020)”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Structure of Dataset</a:t>
            </a:r>
          </a:p>
          <a:p>
            <a:pPr marL="118872" indent="0" algn="just">
              <a:buNone/>
            </a:pP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The dataset consists of 28 variables and over 28,028 observations exist from Garmin*.</a:t>
            </a: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buClr>
                <a:srgbClr val="F0AD00"/>
              </a:buClr>
            </a:pPr>
            <a:r>
              <a:rPr lang="en-US" altLang="ko-KR" sz="2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Univariate Plots</a:t>
            </a: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5" name="Picture 1" descr="C:\JOOHYUNYOON\R_Projects\IndependentSampleT-Test\R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48001"/>
            <a:ext cx="2096052" cy="165652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JOOHYUNYOON\R_Projects\IndependentSampleT-Test\Rplo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047999"/>
            <a:ext cx="5562600" cy="165652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JOOHYUNYOON\R_Projects\IndependentSampleT-Test\Rplot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933647"/>
            <a:ext cx="2096053" cy="171664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JOOHYUNYOON\R_Projects\IndependentSampleT-Test\Rplot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943170"/>
            <a:ext cx="2625214" cy="169938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JOOHYUNYOON\R_Projects\IndependentSampleT-Test\Rplot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33646"/>
            <a:ext cx="2667000" cy="170801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-9526" y="6642556"/>
            <a:ext cx="91535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altLang="ko-KR" sz="700" dirty="0" smtClean="0">
                <a:latin typeface="맑은 고딕" pitchFamily="50" charset="-127"/>
                <a:ea typeface="맑은 고딕" pitchFamily="50" charset="-127"/>
              </a:rPr>
              <a:t>*Source : </a:t>
            </a:r>
            <a:r>
              <a:rPr lang="en-US" altLang="ko-KR" sz="800" dirty="0"/>
              <a:t>https://connect.garmin.com/modern/profile/jm8nav</a:t>
            </a:r>
            <a:endParaRPr lang="en-US" altLang="ko-KR" sz="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999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64007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Analysis Of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lnSpc>
                <a:spcPct val="130000"/>
              </a:lnSpc>
              <a:buNone/>
            </a:pP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F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test to compare two variances</a:t>
            </a: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Alternative Hypothesis has been applied. P value is less than 0.05, there is difference between before and after data.</a:t>
            </a: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Two Sample 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</a:t>
            </a:r>
            <a:r>
              <a:rPr lang="en-US" altLang="ko-KR" sz="1500" b="1" dirty="0" smtClean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test</a:t>
            </a: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There is statistically meaningful difference between </a:t>
            </a: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before and after 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data which is distance by before the Marathon is higher than after Marathon.</a:t>
            </a: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5800" y="1600200"/>
            <a:ext cx="7772400" cy="18288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:  Distance by Date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F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0.22649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num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denom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30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p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value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0.0001091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alternative hypothesis: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ratio of variances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is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not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equal to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95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percent confidence interval: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0.1092073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0.4697271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sample estimates: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ratio of variances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0.2264898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85800" y="4495800"/>
            <a:ext cx="7772400" cy="16002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data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:  Distance by Date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0.026937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60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p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value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0.9786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alternative hypothesis: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difference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means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is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not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equal to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95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percent confidence interval: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2.741324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2.816162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sample estimates: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mean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group before  mean </a:t>
            </a:r>
            <a:r>
              <a:rPr lang="en-US" altLang="ko-KR" sz="1000" dirty="0">
                <a:solidFill>
                  <a:srgbClr val="A71D5D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group after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10.68677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 </a:t>
            </a:r>
            <a:r>
              <a:rPr lang="en-US" altLang="ko-KR" sz="1000" dirty="0">
                <a:solidFill>
                  <a:srgbClr val="0099CC"/>
                </a:solidFill>
                <a:latin typeface="맑은 고딕" pitchFamily="50" charset="-127"/>
                <a:ea typeface="맑은 고딕" pitchFamily="50" charset="-127"/>
              </a:rPr>
              <a:t>10.64935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99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Analysis Model 2.</a:t>
            </a:r>
            <a:br>
              <a:rPr lang="en-US" altLang="ko-KR" sz="280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Paired Sample T-Test</a:t>
            </a:r>
            <a:br>
              <a:rPr lang="en-US" altLang="ko-KR" sz="2000" b="0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lang="en-US" altLang="ko-KR" sz="1500" b="0" dirty="0" smtClean="0">
                <a:solidFill>
                  <a:srgbClr val="FFC000"/>
                </a:solidFill>
                <a:latin typeface="맑은 고딕" pitchFamily="50" charset="-127"/>
                <a:ea typeface="맑은 고딕" pitchFamily="50" charset="-127"/>
              </a:rPr>
              <a:t>“Running Records(2015-2020)”</a:t>
            </a:r>
            <a:endParaRPr lang="ko-KR" altLang="en-US" sz="1500" dirty="0">
              <a:solidFill>
                <a:srgbClr val="FFC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pPr algn="just"/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Structure of Dataset</a:t>
            </a:r>
          </a:p>
          <a:p>
            <a:pPr marL="118872" indent="0" algn="just">
              <a:buNone/>
            </a:pP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The dataset consists of 28 variables and over 28,028 </a:t>
            </a:r>
            <a:r>
              <a:rPr lang="en-US" altLang="ko-KR" sz="1500" dirty="0" smtClean="0">
                <a:latin typeface="맑은 고딕" pitchFamily="50" charset="-127"/>
                <a:ea typeface="맑은 고딕" pitchFamily="50" charset="-127"/>
              </a:rPr>
              <a:t>observations </a:t>
            </a:r>
            <a:r>
              <a:rPr lang="en-US" altLang="ko-KR" sz="1500" dirty="0">
                <a:latin typeface="맑은 고딕" pitchFamily="50" charset="-127"/>
                <a:ea typeface="맑은 고딕" pitchFamily="50" charset="-127"/>
              </a:rPr>
              <a:t>exist from Garmin *.</a:t>
            </a: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0" algn="just">
              <a:buClr>
                <a:srgbClr val="F0AD00"/>
              </a:buClr>
            </a:pPr>
            <a:r>
              <a:rPr lang="en-US" altLang="ko-KR" sz="2200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Univariate Plots</a:t>
            </a: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097" name="Picture 1" descr="C:\JOOHYUNYOON\R_Projects\PairedSampleT-Test\Rplot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009440"/>
            <a:ext cx="2667000" cy="182910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JOOHYUNYOON\R_Projects\PairedSampleT-Test\Rplo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3009595"/>
            <a:ext cx="2667000" cy="182910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JOOHYUNYOON\R_Projects\PairedSampleT-Test\Rplot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4914595"/>
            <a:ext cx="2667000" cy="182910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-9526" y="6642556"/>
            <a:ext cx="91535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8872" indent="0">
              <a:buNone/>
            </a:pPr>
            <a:r>
              <a:rPr lang="en-US" altLang="ko-KR" sz="700" dirty="0" smtClean="0">
                <a:latin typeface="맑은 고딕" pitchFamily="50" charset="-127"/>
                <a:ea typeface="맑은 고딕" pitchFamily="50" charset="-127"/>
              </a:rPr>
              <a:t>*Source : </a:t>
            </a:r>
            <a:r>
              <a:rPr lang="en-US" altLang="ko-KR" sz="800" dirty="0"/>
              <a:t>https://connect.garmin.com/modern/profile/jm8nav</a:t>
            </a:r>
            <a:endParaRPr lang="en-US" altLang="ko-KR" sz="7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68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2"/>
          <p:cNvSpPr txBox="1">
            <a:spLocks/>
          </p:cNvSpPr>
          <p:nvPr/>
        </p:nvSpPr>
        <p:spPr>
          <a:xfrm>
            <a:off x="457200" y="457201"/>
            <a:ext cx="8229600" cy="5943599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438912" indent="-320040" algn="l" rtl="0" eaLnBrk="1" latinLnBrk="1" hangingPunct="1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"/>
              <a:buChar char="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6696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/>
              <a:buChar char="▪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-18288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/>
              <a:buChar char="▪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indent="-182880" algn="l" rtl="0" eaLnBrk="1" latinLnBrk="1" hangingPunct="1">
              <a:spcBef>
                <a:spcPct val="20000"/>
              </a:spcBef>
              <a:buClr>
                <a:schemeClr val="accent5"/>
              </a:buClr>
              <a:buFont typeface="Wingdings 3"/>
              <a:buChar char=""/>
              <a:defRPr kumimoji="0"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27632" indent="-182880" algn="l" rtl="0" eaLnBrk="1" latinLnBrk="1" hangingPunct="1">
              <a:spcBef>
                <a:spcPct val="20000"/>
              </a:spcBef>
              <a:buClr>
                <a:schemeClr val="accent6"/>
              </a:buClr>
              <a:buSzPct val="100000"/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ct val="20000"/>
              </a:spcBef>
              <a:buClr>
                <a:schemeClr val="accent1"/>
              </a:buClr>
              <a:buSzPct val="100000"/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29968" indent="-18288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 2" pitchFamily="18" charset="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31136" indent="-18288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 2" pitchFamily="18" charset="2"/>
              <a:buChar char="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algn="just"/>
            <a:r>
              <a:rPr lang="en-US" altLang="ko-KR" sz="2200" dirty="0">
                <a:latin typeface="맑은 고딕" pitchFamily="50" charset="-127"/>
                <a:ea typeface="맑은 고딕" pitchFamily="50" charset="-127"/>
              </a:rPr>
              <a:t>Analysis Of </a:t>
            </a: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</a:rPr>
              <a:t>Variance</a:t>
            </a:r>
          </a:p>
          <a:p>
            <a:pPr marL="118872" indent="0" algn="just">
              <a:lnSpc>
                <a:spcPct val="130000"/>
              </a:lnSpc>
              <a:buNone/>
            </a:pPr>
            <a:endParaRPr lang="en-US" altLang="ko-KR" sz="1500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Paired t-test(Hypothesis : 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the 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cadence </a:t>
            </a:r>
            <a:r>
              <a:rPr lang="en-US" altLang="ko-KR" sz="1500" b="1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of Summer and Winter </a:t>
            </a:r>
            <a:r>
              <a:rPr lang="en-US" altLang="ko-KR" sz="1500" b="1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is same)</a:t>
            </a: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 smtClean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r>
              <a:rPr lang="en-US" altLang="ko-KR" sz="1500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Season affects to cadence according to mean of the differences(-6.302326</a:t>
            </a:r>
            <a:r>
              <a:rPr lang="en-US" altLang="ko-KR" sz="1500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).</a:t>
            </a:r>
            <a:endParaRPr lang="ko-KR" altLang="en-US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500" b="1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None/>
            </a:pPr>
            <a:endParaRPr lang="en-US" altLang="ko-KR" sz="16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en-US" altLang="ko-KR" sz="1500" dirty="0" smtClean="0">
              <a:latin typeface="맑은 고딕" pitchFamily="50" charset="-127"/>
              <a:ea typeface="맑은 고딕" pitchFamily="50" charset="-127"/>
            </a:endParaRPr>
          </a:p>
          <a:p>
            <a:pPr marL="118872" indent="0" algn="just">
              <a:buFont typeface="Wingdings 2"/>
              <a:buNone/>
            </a:pPr>
            <a:endParaRPr lang="ko-KR" altLang="en-US" sz="15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5800" y="1447800"/>
            <a:ext cx="7772400" cy="7620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t.test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summer,winter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alternative = c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(‘</a:t>
            </a:r>
            <a:r>
              <a:rPr lang="en-US" altLang="ko-KR" sz="1000" dirty="0" err="1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two.sided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'),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paired = TRUE,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conf.level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= 0.95</a:t>
            </a:r>
            <a:r>
              <a:rPr lang="en-US" altLang="ko-KR" sz="1000" dirty="0" smtClean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85800" y="2286000"/>
            <a:ext cx="7772400" cy="1600200"/>
          </a:xfrm>
          <a:prstGeom prst="rect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data:  summer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and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winter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t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2.4406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</a:t>
            </a:r>
            <a:r>
              <a:rPr lang="en-US" altLang="ko-KR" sz="1000" dirty="0" err="1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df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42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, p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value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=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0.01896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alternative hypothesis: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true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difference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in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means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is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not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equal to 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0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95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percent confidence interval: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11.513654</a:t>
            </a: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1.090997</a:t>
            </a:r>
            <a:endParaRPr lang="en-US" altLang="ko-KR" sz="1000" dirty="0">
              <a:solidFill>
                <a:srgbClr val="010101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sample estimates: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mean of the differences </a:t>
            </a:r>
          </a:p>
          <a:p>
            <a:pPr>
              <a:lnSpc>
                <a:spcPct val="130000"/>
              </a:lnSpc>
            </a:pPr>
            <a:r>
              <a:rPr lang="en-US" altLang="ko-KR" sz="1000" dirty="0">
                <a:solidFill>
                  <a:srgbClr val="010101"/>
                </a:solidFill>
                <a:latin typeface="맑은 고딕" pitchFamily="50" charset="-127"/>
                <a:ea typeface="맑은 고딕" pitchFamily="50" charset="-127"/>
              </a:rPr>
              <a:t>              </a:t>
            </a:r>
            <a:r>
              <a:rPr lang="en-US" altLang="ko-KR" sz="1000" dirty="0">
                <a:solidFill>
                  <a:srgbClr val="FF3399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1000" dirty="0">
                <a:solidFill>
                  <a:srgbClr val="308CE5"/>
                </a:solidFill>
                <a:latin typeface="맑은 고딕" pitchFamily="50" charset="-127"/>
                <a:ea typeface="맑은 고딕" pitchFamily="50" charset="-127"/>
              </a:rPr>
              <a:t>6.302326</a:t>
            </a:r>
            <a:endParaRPr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4" descr="C:\JOOHYUNYOON\R_Projects\PairedSampleT-Test\Rplot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962400"/>
            <a:ext cx="3657600" cy="1733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14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모듈">
  <a:themeElements>
    <a:clrScheme name="모듈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모듈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모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945</TotalTime>
  <Words>480</Words>
  <Application>Microsoft Office PowerPoint</Application>
  <PresentationFormat>화면 슬라이드 쇼(4:3)</PresentationFormat>
  <Paragraphs>348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모듈</vt:lpstr>
      <vt:lpstr>PowerPoint 프레젠테이션</vt:lpstr>
      <vt:lpstr>About me</vt:lpstr>
      <vt:lpstr>Skills &amp; Experiences</vt:lpstr>
      <vt:lpstr>PowerPoint 프레젠테이션</vt:lpstr>
      <vt:lpstr>PowerPoint 프레젠테이션</vt:lpstr>
      <vt:lpstr>Analysis Model 1. Independent Sample T-Test “Running Records(2015-2020)”</vt:lpstr>
      <vt:lpstr>PowerPoint 프레젠테이션</vt:lpstr>
      <vt:lpstr>Analysis Model 2. Paired Sample T-Test “Running Records(2015-2020)”</vt:lpstr>
      <vt:lpstr>PowerPoint 프레젠테이션</vt:lpstr>
      <vt:lpstr>PowerPoint 프레젠테이션</vt:lpstr>
      <vt:lpstr>Analysis Model 3. One-Way ANOVA(Analysis of Variance) “Running Records(2015-2017)”</vt:lpstr>
      <vt:lpstr>PowerPoint 프레젠테이션</vt:lpstr>
      <vt:lpstr>PowerPoint 프레젠테이션</vt:lpstr>
      <vt:lpstr>PowerPoint 프레젠테이션</vt:lpstr>
      <vt:lpstr>Analysis Model 4. Two-Way ANOVA(Analysis of Variance) “ToothGrowth”</vt:lpstr>
      <vt:lpstr>PowerPoint 프레젠테이션</vt:lpstr>
      <vt:lpstr>Analysis Model 5. Simple Linear Regression “Running Records(2015-2020)”</vt:lpstr>
      <vt:lpstr>PowerPoint 프레젠테이션</vt:lpstr>
      <vt:lpstr>Analysis Model 6. PowerBI “Online Shopping Sales Status*”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</dc:creator>
  <cp:lastModifiedBy>TJ</cp:lastModifiedBy>
  <cp:revision>281</cp:revision>
  <dcterms:created xsi:type="dcterms:W3CDTF">2020-04-21T03:38:11Z</dcterms:created>
  <dcterms:modified xsi:type="dcterms:W3CDTF">2020-04-23T09:22:59Z</dcterms:modified>
</cp:coreProperties>
</file>